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99"/>
    <a:srgbClr val="99FF66"/>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68E3E85-59C4-4DF7-B4C3-CE6545B8AF3C}" type="datetimeFigureOut">
              <a:rPr lang="en-GB" smtClean="0"/>
              <a:t>13/05/2014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C13266D-8086-4B06-AFB6-F33AA521447D}" type="slidenum">
              <a:rPr lang="en-GB" smtClean="0"/>
              <a:t>‹#›</a:t>
            </a:fld>
            <a:endParaRPr lang="en-GB"/>
          </a:p>
        </p:txBody>
      </p:sp>
    </p:spTree>
    <p:extLst>
      <p:ext uri="{BB962C8B-B14F-4D97-AF65-F5344CB8AC3E}">
        <p14:creationId xmlns:p14="http://schemas.microsoft.com/office/powerpoint/2010/main" val="1807349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68E3E85-59C4-4DF7-B4C3-CE6545B8AF3C}" type="datetimeFigureOut">
              <a:rPr lang="en-GB" smtClean="0"/>
              <a:t>13/05/2014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C13266D-8086-4B06-AFB6-F33AA521447D}" type="slidenum">
              <a:rPr lang="en-GB" smtClean="0"/>
              <a:t>‹#›</a:t>
            </a:fld>
            <a:endParaRPr lang="en-GB"/>
          </a:p>
        </p:txBody>
      </p:sp>
    </p:spTree>
    <p:extLst>
      <p:ext uri="{BB962C8B-B14F-4D97-AF65-F5344CB8AC3E}">
        <p14:creationId xmlns:p14="http://schemas.microsoft.com/office/powerpoint/2010/main" val="3179283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68E3E85-59C4-4DF7-B4C3-CE6545B8AF3C}" type="datetimeFigureOut">
              <a:rPr lang="en-GB" smtClean="0"/>
              <a:t>13/05/2014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C13266D-8086-4B06-AFB6-F33AA521447D}" type="slidenum">
              <a:rPr lang="en-GB" smtClean="0"/>
              <a:t>‹#›</a:t>
            </a:fld>
            <a:endParaRPr lang="en-GB"/>
          </a:p>
        </p:txBody>
      </p:sp>
    </p:spTree>
    <p:extLst>
      <p:ext uri="{BB962C8B-B14F-4D97-AF65-F5344CB8AC3E}">
        <p14:creationId xmlns:p14="http://schemas.microsoft.com/office/powerpoint/2010/main" val="162133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68E3E85-59C4-4DF7-B4C3-CE6545B8AF3C}" type="datetimeFigureOut">
              <a:rPr lang="en-GB" smtClean="0"/>
              <a:t>13/05/2014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C13266D-8086-4B06-AFB6-F33AA521447D}" type="slidenum">
              <a:rPr lang="en-GB" smtClean="0"/>
              <a:t>‹#›</a:t>
            </a:fld>
            <a:endParaRPr lang="en-GB"/>
          </a:p>
        </p:txBody>
      </p:sp>
    </p:spTree>
    <p:extLst>
      <p:ext uri="{BB962C8B-B14F-4D97-AF65-F5344CB8AC3E}">
        <p14:creationId xmlns:p14="http://schemas.microsoft.com/office/powerpoint/2010/main" val="18272630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8E3E85-59C4-4DF7-B4C3-CE6545B8AF3C}" type="datetimeFigureOut">
              <a:rPr lang="en-GB" smtClean="0"/>
              <a:t>13/05/2014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C13266D-8086-4B06-AFB6-F33AA521447D}" type="slidenum">
              <a:rPr lang="en-GB" smtClean="0"/>
              <a:t>‹#›</a:t>
            </a:fld>
            <a:endParaRPr lang="en-GB"/>
          </a:p>
        </p:txBody>
      </p:sp>
    </p:spTree>
    <p:extLst>
      <p:ext uri="{BB962C8B-B14F-4D97-AF65-F5344CB8AC3E}">
        <p14:creationId xmlns:p14="http://schemas.microsoft.com/office/powerpoint/2010/main" val="974631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68E3E85-59C4-4DF7-B4C3-CE6545B8AF3C}" type="datetimeFigureOut">
              <a:rPr lang="en-GB" smtClean="0"/>
              <a:t>13/05/2014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C13266D-8086-4B06-AFB6-F33AA521447D}" type="slidenum">
              <a:rPr lang="en-GB" smtClean="0"/>
              <a:t>‹#›</a:t>
            </a:fld>
            <a:endParaRPr lang="en-GB"/>
          </a:p>
        </p:txBody>
      </p:sp>
    </p:spTree>
    <p:extLst>
      <p:ext uri="{BB962C8B-B14F-4D97-AF65-F5344CB8AC3E}">
        <p14:creationId xmlns:p14="http://schemas.microsoft.com/office/powerpoint/2010/main" val="3974265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68E3E85-59C4-4DF7-B4C3-CE6545B8AF3C}" type="datetimeFigureOut">
              <a:rPr lang="en-GB" smtClean="0"/>
              <a:t>13/05/2014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C13266D-8086-4B06-AFB6-F33AA521447D}" type="slidenum">
              <a:rPr lang="en-GB" smtClean="0"/>
              <a:t>‹#›</a:t>
            </a:fld>
            <a:endParaRPr lang="en-GB"/>
          </a:p>
        </p:txBody>
      </p:sp>
    </p:spTree>
    <p:extLst>
      <p:ext uri="{BB962C8B-B14F-4D97-AF65-F5344CB8AC3E}">
        <p14:creationId xmlns:p14="http://schemas.microsoft.com/office/powerpoint/2010/main" val="1234885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68E3E85-59C4-4DF7-B4C3-CE6545B8AF3C}" type="datetimeFigureOut">
              <a:rPr lang="en-GB" smtClean="0"/>
              <a:t>13/05/2014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C13266D-8086-4B06-AFB6-F33AA521447D}" type="slidenum">
              <a:rPr lang="en-GB" smtClean="0"/>
              <a:t>‹#›</a:t>
            </a:fld>
            <a:endParaRPr lang="en-GB"/>
          </a:p>
        </p:txBody>
      </p:sp>
    </p:spTree>
    <p:extLst>
      <p:ext uri="{BB962C8B-B14F-4D97-AF65-F5344CB8AC3E}">
        <p14:creationId xmlns:p14="http://schemas.microsoft.com/office/powerpoint/2010/main" val="2544848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8E3E85-59C4-4DF7-B4C3-CE6545B8AF3C}" type="datetimeFigureOut">
              <a:rPr lang="en-GB" smtClean="0"/>
              <a:t>13/05/2014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C13266D-8086-4B06-AFB6-F33AA521447D}" type="slidenum">
              <a:rPr lang="en-GB" smtClean="0"/>
              <a:t>‹#›</a:t>
            </a:fld>
            <a:endParaRPr lang="en-GB"/>
          </a:p>
        </p:txBody>
      </p:sp>
    </p:spTree>
    <p:extLst>
      <p:ext uri="{BB962C8B-B14F-4D97-AF65-F5344CB8AC3E}">
        <p14:creationId xmlns:p14="http://schemas.microsoft.com/office/powerpoint/2010/main" val="3891847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8E3E85-59C4-4DF7-B4C3-CE6545B8AF3C}" type="datetimeFigureOut">
              <a:rPr lang="en-GB" smtClean="0"/>
              <a:t>13/05/2014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C13266D-8086-4B06-AFB6-F33AA521447D}" type="slidenum">
              <a:rPr lang="en-GB" smtClean="0"/>
              <a:t>‹#›</a:t>
            </a:fld>
            <a:endParaRPr lang="en-GB"/>
          </a:p>
        </p:txBody>
      </p:sp>
    </p:spTree>
    <p:extLst>
      <p:ext uri="{BB962C8B-B14F-4D97-AF65-F5344CB8AC3E}">
        <p14:creationId xmlns:p14="http://schemas.microsoft.com/office/powerpoint/2010/main" val="3423969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8E3E85-59C4-4DF7-B4C3-CE6545B8AF3C}" type="datetimeFigureOut">
              <a:rPr lang="en-GB" smtClean="0"/>
              <a:t>13/05/2014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C13266D-8086-4B06-AFB6-F33AA521447D}" type="slidenum">
              <a:rPr lang="en-GB" smtClean="0"/>
              <a:t>‹#›</a:t>
            </a:fld>
            <a:endParaRPr lang="en-GB"/>
          </a:p>
        </p:txBody>
      </p:sp>
    </p:spTree>
    <p:extLst>
      <p:ext uri="{BB962C8B-B14F-4D97-AF65-F5344CB8AC3E}">
        <p14:creationId xmlns:p14="http://schemas.microsoft.com/office/powerpoint/2010/main" val="32076482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8E3E85-59C4-4DF7-B4C3-CE6545B8AF3C}" type="datetimeFigureOut">
              <a:rPr lang="en-GB" smtClean="0"/>
              <a:t>13/05/2014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13266D-8086-4B06-AFB6-F33AA521447D}" type="slidenum">
              <a:rPr lang="en-GB" smtClean="0"/>
              <a:t>‹#›</a:t>
            </a:fld>
            <a:endParaRPr lang="en-GB"/>
          </a:p>
        </p:txBody>
      </p:sp>
    </p:spTree>
    <p:extLst>
      <p:ext uri="{BB962C8B-B14F-4D97-AF65-F5344CB8AC3E}">
        <p14:creationId xmlns:p14="http://schemas.microsoft.com/office/powerpoint/2010/main" val="17140115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jpeg"/><Relationship Id="rId12"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image" Target="../media/image10.png"/><Relationship Id="rId5" Type="http://schemas.openxmlformats.org/officeDocument/2006/relationships/image" Target="../media/image4.jpg"/><Relationship Id="rId10" Type="http://schemas.openxmlformats.org/officeDocument/2006/relationships/image" Target="../media/image9.png"/><Relationship Id="rId4" Type="http://schemas.openxmlformats.org/officeDocument/2006/relationships/image" Target="../media/image3.jpg"/><Relationship Id="rId9" Type="http://schemas.openxmlformats.org/officeDocument/2006/relationships/image" Target="../media/image8.png"/><Relationship Id="rId14" Type="http://schemas.openxmlformats.org/officeDocument/2006/relationships/image" Target="../media/image13.png"/></Relationships>
</file>

<file path=ppt/slides/_rels/slide2.xml.rels><?xml version="1.0" encoding="UTF-8" standalone="yes"?>
<Relationships xmlns="http://schemas.openxmlformats.org/package/2006/relationships"><Relationship Id="rId8" Type="http://schemas.openxmlformats.org/officeDocument/2006/relationships/image" Target="../media/image20.jpg"/><Relationship Id="rId13" Type="http://schemas.openxmlformats.org/officeDocument/2006/relationships/image" Target="../media/image24.png"/><Relationship Id="rId3" Type="http://schemas.openxmlformats.org/officeDocument/2006/relationships/image" Target="../media/image15.jpg"/><Relationship Id="rId7" Type="http://schemas.openxmlformats.org/officeDocument/2006/relationships/image" Target="../media/image19.jpeg"/><Relationship Id="rId12" Type="http://schemas.openxmlformats.org/officeDocument/2006/relationships/image" Target="../media/image13.png"/><Relationship Id="rId2" Type="http://schemas.openxmlformats.org/officeDocument/2006/relationships/image" Target="../media/image14.jpg"/><Relationship Id="rId1" Type="http://schemas.openxmlformats.org/officeDocument/2006/relationships/slideLayout" Target="../slideLayouts/slideLayout7.xml"/><Relationship Id="rId6" Type="http://schemas.openxmlformats.org/officeDocument/2006/relationships/image" Target="../media/image18.jpeg"/><Relationship Id="rId11" Type="http://schemas.openxmlformats.org/officeDocument/2006/relationships/image" Target="../media/image23.jpg"/><Relationship Id="rId5" Type="http://schemas.openxmlformats.org/officeDocument/2006/relationships/image" Target="../media/image17.jpg"/><Relationship Id="rId10" Type="http://schemas.openxmlformats.org/officeDocument/2006/relationships/image" Target="../media/image22.jpeg"/><Relationship Id="rId4" Type="http://schemas.openxmlformats.org/officeDocument/2006/relationships/image" Target="../media/image16.jpg"/><Relationship Id="rId9"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4056845" cy="6858000"/>
          </a:xfrm>
          <a:prstGeom prst="rect">
            <a:avLst/>
          </a:prstGeom>
          <a:solidFill>
            <a:srgbClr val="CC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8048" y="2318194"/>
            <a:ext cx="4056851" cy="2704567"/>
          </a:xfrm>
          <a:prstGeom prst="rect">
            <a:avLst/>
          </a:prstGeom>
        </p:spPr>
      </p:pic>
      <p:sp>
        <p:nvSpPr>
          <p:cNvPr id="17" name="Flowchart: Document 16"/>
          <p:cNvSpPr/>
          <p:nvPr/>
        </p:nvSpPr>
        <p:spPr>
          <a:xfrm rot="10800000">
            <a:off x="8154950" y="4559121"/>
            <a:ext cx="4037050" cy="2305272"/>
          </a:xfrm>
          <a:prstGeom prst="flowChartDocument">
            <a:avLst/>
          </a:prstGeom>
          <a:solidFill>
            <a:srgbClr val="CC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lang="en-GB"/>
          </a:p>
        </p:txBody>
      </p:sp>
      <p:sp>
        <p:nvSpPr>
          <p:cNvPr id="16" name="Flowchart: Document 15"/>
          <p:cNvSpPr/>
          <p:nvPr/>
        </p:nvSpPr>
        <p:spPr>
          <a:xfrm>
            <a:off x="8154950" y="0"/>
            <a:ext cx="4037050" cy="2910625"/>
          </a:xfrm>
          <a:prstGeom prst="flowChartDocument">
            <a:avLst/>
          </a:prstGeom>
          <a:solidFill>
            <a:srgbClr val="CC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8564454" y="914400"/>
            <a:ext cx="3515932" cy="369332"/>
          </a:xfrm>
          <a:prstGeom prst="rect">
            <a:avLst/>
          </a:prstGeom>
          <a:noFill/>
        </p:spPr>
        <p:txBody>
          <a:bodyPr wrap="square" rtlCol="0">
            <a:spAutoFit/>
          </a:bodyPr>
          <a:lstStyle/>
          <a:p>
            <a:r>
              <a:rPr lang="en-GB" dirty="0" smtClean="0"/>
              <a:t>AGA Mobility Systems Ltd</a:t>
            </a:r>
            <a:endParaRPr lang="en-GB" dirty="0"/>
          </a:p>
        </p:txBody>
      </p:sp>
      <p:sp>
        <p:nvSpPr>
          <p:cNvPr id="18" name="TextBox 17"/>
          <p:cNvSpPr txBox="1"/>
          <p:nvPr/>
        </p:nvSpPr>
        <p:spPr>
          <a:xfrm>
            <a:off x="8564454" y="1283732"/>
            <a:ext cx="2936380" cy="261610"/>
          </a:xfrm>
          <a:prstGeom prst="rect">
            <a:avLst/>
          </a:prstGeom>
          <a:noFill/>
        </p:spPr>
        <p:txBody>
          <a:bodyPr wrap="square" rtlCol="0">
            <a:spAutoFit/>
          </a:bodyPr>
          <a:lstStyle/>
          <a:p>
            <a:r>
              <a:rPr lang="en-GB" sz="1100" i="1" dirty="0" smtClean="0"/>
              <a:t>Independent Living Solutions</a:t>
            </a:r>
            <a:endParaRPr lang="en-GB" sz="1100" i="1" dirty="0"/>
          </a:p>
        </p:txBody>
      </p:sp>
      <p:sp>
        <p:nvSpPr>
          <p:cNvPr id="19" name="TextBox 18"/>
          <p:cNvSpPr txBox="1"/>
          <p:nvPr/>
        </p:nvSpPr>
        <p:spPr>
          <a:xfrm>
            <a:off x="8345510" y="5177307"/>
            <a:ext cx="2781836" cy="1600438"/>
          </a:xfrm>
          <a:prstGeom prst="rect">
            <a:avLst/>
          </a:prstGeom>
          <a:noFill/>
        </p:spPr>
        <p:txBody>
          <a:bodyPr wrap="square" rtlCol="0">
            <a:spAutoFit/>
          </a:bodyPr>
          <a:lstStyle/>
          <a:p>
            <a:pPr marL="285750" indent="-285750">
              <a:buFont typeface="Arial" panose="020B0604020202020204" pitchFamily="34" charset="0"/>
              <a:buChar char="•"/>
            </a:pPr>
            <a:r>
              <a:rPr lang="en-GB" sz="1400" dirty="0" smtClean="0"/>
              <a:t>Specialist Product Assessment</a:t>
            </a:r>
          </a:p>
          <a:p>
            <a:pPr marL="285750" indent="-285750">
              <a:buFont typeface="Arial" panose="020B0604020202020204" pitchFamily="34" charset="0"/>
              <a:buChar char="•"/>
            </a:pPr>
            <a:r>
              <a:rPr lang="en-GB" sz="1400" dirty="0" smtClean="0"/>
              <a:t>Wet Room &amp; Hygiene Rooms</a:t>
            </a:r>
          </a:p>
          <a:p>
            <a:pPr marL="285750" indent="-285750">
              <a:buFont typeface="Arial" panose="020B0604020202020204" pitchFamily="34" charset="0"/>
              <a:buChar char="•"/>
            </a:pPr>
            <a:r>
              <a:rPr lang="en-GB" sz="1400" dirty="0" smtClean="0"/>
              <a:t>Overhead Ceiling Hoists</a:t>
            </a:r>
          </a:p>
          <a:p>
            <a:pPr marL="285750" indent="-285750">
              <a:buFont typeface="Arial" panose="020B0604020202020204" pitchFamily="34" charset="0"/>
              <a:buChar char="•"/>
            </a:pPr>
            <a:r>
              <a:rPr lang="en-GB" sz="1400" dirty="0" smtClean="0"/>
              <a:t>Specialist Seating</a:t>
            </a:r>
          </a:p>
          <a:p>
            <a:pPr marL="285750" indent="-285750">
              <a:buFont typeface="Arial" panose="020B0604020202020204" pitchFamily="34" charset="0"/>
              <a:buChar char="•"/>
            </a:pPr>
            <a:r>
              <a:rPr lang="en-GB" sz="1400" dirty="0" smtClean="0"/>
              <a:t>Bathroom</a:t>
            </a:r>
          </a:p>
          <a:p>
            <a:pPr marL="285750" indent="-285750">
              <a:buFont typeface="Arial" panose="020B0604020202020204" pitchFamily="34" charset="0"/>
              <a:buChar char="•"/>
            </a:pPr>
            <a:r>
              <a:rPr lang="en-GB" sz="1400" dirty="0" smtClean="0"/>
              <a:t>Manual Handling</a:t>
            </a:r>
          </a:p>
          <a:p>
            <a:pPr marL="285750" indent="-285750">
              <a:buFont typeface="Arial" panose="020B0604020202020204" pitchFamily="34" charset="0"/>
              <a:buChar char="•"/>
            </a:pPr>
            <a:r>
              <a:rPr lang="en-GB" sz="1400" dirty="0" smtClean="0"/>
              <a:t>LOLER Testing</a:t>
            </a:r>
            <a:endParaRPr lang="en-GB" sz="1400" dirty="0"/>
          </a:p>
        </p:txBody>
      </p:sp>
      <p:pic>
        <p:nvPicPr>
          <p:cNvPr id="20" name="Picture 19"/>
          <p:cNvPicPr>
            <a:picLocks noChangeAspect="1"/>
          </p:cNvPicPr>
          <p:nvPr/>
        </p:nvPicPr>
        <p:blipFill>
          <a:blip r:embed="rId3"/>
          <a:stretch>
            <a:fillRect/>
          </a:stretch>
        </p:blipFill>
        <p:spPr>
          <a:xfrm>
            <a:off x="4404576" y="101556"/>
            <a:ext cx="3468718" cy="4856205"/>
          </a:xfrm>
          <a:prstGeom prst="rect">
            <a:avLst/>
          </a:prstGeom>
        </p:spPr>
      </p:pic>
      <p:sp>
        <p:nvSpPr>
          <p:cNvPr id="21" name="TextBox 20"/>
          <p:cNvSpPr txBox="1"/>
          <p:nvPr/>
        </p:nvSpPr>
        <p:spPr>
          <a:xfrm>
            <a:off x="4404575" y="5022761"/>
            <a:ext cx="3468718" cy="1569660"/>
          </a:xfrm>
          <a:prstGeom prst="rect">
            <a:avLst/>
          </a:prstGeom>
          <a:noFill/>
        </p:spPr>
        <p:txBody>
          <a:bodyPr wrap="square" rtlCol="0">
            <a:spAutoFit/>
          </a:bodyPr>
          <a:lstStyle/>
          <a:p>
            <a:pPr algn="ctr"/>
            <a:r>
              <a:rPr lang="en-GB" sz="1200" dirty="0" smtClean="0"/>
              <a:t>AGA Mobility Systems Ltd</a:t>
            </a:r>
          </a:p>
          <a:p>
            <a:pPr algn="ctr"/>
            <a:r>
              <a:rPr lang="en-GB" sz="1200" dirty="0" smtClean="0"/>
              <a:t>Unit 2b, Williamsport Way</a:t>
            </a:r>
          </a:p>
          <a:p>
            <a:pPr algn="ctr"/>
            <a:r>
              <a:rPr lang="en-GB" sz="1200" dirty="0" smtClean="0"/>
              <a:t>Lion Barn Industrial Estate</a:t>
            </a:r>
          </a:p>
          <a:p>
            <a:pPr algn="ctr"/>
            <a:r>
              <a:rPr lang="en-GB" sz="1200" dirty="0" smtClean="0"/>
              <a:t>Needham Market</a:t>
            </a:r>
          </a:p>
          <a:p>
            <a:pPr algn="ctr"/>
            <a:r>
              <a:rPr lang="en-GB" sz="1200" dirty="0" smtClean="0"/>
              <a:t>Suffolk</a:t>
            </a:r>
          </a:p>
          <a:p>
            <a:pPr algn="ctr"/>
            <a:r>
              <a:rPr lang="en-GB" sz="1200" dirty="0" smtClean="0"/>
              <a:t>IP6 8RW</a:t>
            </a:r>
          </a:p>
          <a:p>
            <a:pPr algn="ctr"/>
            <a:r>
              <a:rPr lang="en-GB" sz="1200" dirty="0" smtClean="0"/>
              <a:t>Email.info@agamobilitysystems.co.uk</a:t>
            </a:r>
          </a:p>
          <a:p>
            <a:pPr algn="ctr"/>
            <a:r>
              <a:rPr lang="en-GB" sz="1200" dirty="0" smtClean="0"/>
              <a:t>www.agamobilitysystems.co.uk</a:t>
            </a:r>
            <a:endParaRPr lang="en-GB" sz="1200" dirty="0"/>
          </a:p>
        </p:txBody>
      </p:sp>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6042" y="752538"/>
            <a:ext cx="1062387" cy="1062387"/>
          </a:xfrm>
          <a:prstGeom prst="rect">
            <a:avLst/>
          </a:prstGeom>
        </p:spPr>
      </p:pic>
      <p:sp>
        <p:nvSpPr>
          <p:cNvPr id="23" name="TextBox 22"/>
          <p:cNvSpPr txBox="1"/>
          <p:nvPr/>
        </p:nvSpPr>
        <p:spPr>
          <a:xfrm>
            <a:off x="336042" y="101556"/>
            <a:ext cx="3347316" cy="369332"/>
          </a:xfrm>
          <a:prstGeom prst="rect">
            <a:avLst/>
          </a:prstGeom>
          <a:noFill/>
        </p:spPr>
        <p:txBody>
          <a:bodyPr wrap="square" rtlCol="0">
            <a:spAutoFit/>
          </a:bodyPr>
          <a:lstStyle/>
          <a:p>
            <a:r>
              <a:rPr lang="en-GB" dirty="0" smtClean="0"/>
              <a:t>AGA Technical Services</a:t>
            </a:r>
            <a:endParaRPr lang="en-GB" dirty="0"/>
          </a:p>
        </p:txBody>
      </p:sp>
      <p:pic>
        <p:nvPicPr>
          <p:cNvPr id="27"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1685" y="2014108"/>
            <a:ext cx="1031100" cy="1031100"/>
          </a:xfrm>
          <a:prstGeom prst="rect">
            <a:avLst/>
          </a:prstGeom>
        </p:spPr>
      </p:pic>
      <p:pic>
        <p:nvPicPr>
          <p:cNvPr id="31" name="Picture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6042" y="4392226"/>
            <a:ext cx="1046743" cy="786274"/>
          </a:xfrm>
          <a:prstGeom prst="rect">
            <a:avLst/>
          </a:prstGeom>
        </p:spPr>
      </p:pic>
      <p:pic>
        <p:nvPicPr>
          <p:cNvPr id="32" name="Picture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5082" y="3291150"/>
            <a:ext cx="1067703" cy="800777"/>
          </a:xfrm>
          <a:prstGeom prst="rect">
            <a:avLst/>
          </a:prstGeom>
        </p:spPr>
      </p:pic>
      <p:pic>
        <p:nvPicPr>
          <p:cNvPr id="33" name="Picture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5082" y="5230876"/>
            <a:ext cx="705055" cy="435623"/>
          </a:xfrm>
          <a:prstGeom prst="rect">
            <a:avLst/>
          </a:prstGeom>
        </p:spPr>
      </p:pic>
      <p:sp>
        <p:nvSpPr>
          <p:cNvPr id="2" name="Rectangle 1"/>
          <p:cNvSpPr/>
          <p:nvPr/>
        </p:nvSpPr>
        <p:spPr>
          <a:xfrm>
            <a:off x="1586237" y="664073"/>
            <a:ext cx="2264556" cy="6186309"/>
          </a:xfrm>
          <a:prstGeom prst="rect">
            <a:avLst/>
          </a:prstGeom>
        </p:spPr>
        <p:txBody>
          <a:bodyPr wrap="square">
            <a:spAutoFit/>
          </a:bodyPr>
          <a:lstStyle/>
          <a:p>
            <a:pPr algn="just"/>
            <a:r>
              <a:rPr lang="en-GB" sz="1100" b="1" dirty="0">
                <a:solidFill>
                  <a:srgbClr val="99CC00"/>
                </a:solidFill>
              </a:rPr>
              <a:t>Specialist Assessments</a:t>
            </a:r>
          </a:p>
          <a:p>
            <a:pPr algn="just"/>
            <a:r>
              <a:rPr lang="en-GB" sz="1100" dirty="0"/>
              <a:t>With fully trained and trusted staff we can carry out assessments for your residents from special slings, rehab wheelchairs, pressure care and clinical seating.</a:t>
            </a:r>
          </a:p>
          <a:p>
            <a:pPr algn="just"/>
            <a:r>
              <a:rPr lang="en-GB" sz="1100" b="1" dirty="0">
                <a:solidFill>
                  <a:srgbClr val="99CC00"/>
                </a:solidFill>
              </a:rPr>
              <a:t>Wheelchair Servicing</a:t>
            </a:r>
          </a:p>
          <a:p>
            <a:pPr algn="just"/>
            <a:r>
              <a:rPr lang="en-GB" sz="1100" dirty="0"/>
              <a:t>AGA can service your wheelchairs on site at very competitive prices. Each chair is checked and adjusted and individually labelled and a report is issued for each chair.</a:t>
            </a:r>
          </a:p>
          <a:p>
            <a:pPr algn="just"/>
            <a:r>
              <a:rPr lang="en-GB" sz="1100" b="1" dirty="0">
                <a:solidFill>
                  <a:srgbClr val="99CC00"/>
                </a:solidFill>
              </a:rPr>
              <a:t>LOLER Testing</a:t>
            </a:r>
          </a:p>
          <a:p>
            <a:pPr algn="just"/>
            <a:r>
              <a:rPr lang="en-GB" sz="1100" dirty="0"/>
              <a:t>Our fully trained staff can test and inspect all your lifting equipment on site. No contract to sign, just tell us when you want the testing carried out and we will add you to our database and then contact you to make an appointment when your equipment is due. A service record/certificate will be issued for each piece of equipment.</a:t>
            </a:r>
          </a:p>
          <a:p>
            <a:pPr algn="just"/>
            <a:r>
              <a:rPr lang="en-GB" sz="1100" b="1" dirty="0">
                <a:solidFill>
                  <a:srgbClr val="99CC00"/>
                </a:solidFill>
              </a:rPr>
              <a:t>Bathroom Adaptations</a:t>
            </a:r>
          </a:p>
          <a:p>
            <a:pPr algn="just"/>
            <a:r>
              <a:rPr lang="en-GB" sz="1100" dirty="0"/>
              <a:t>We have been building specialist wet rooms and bathroom adaptations for many years and carry out around 70 installations for local authorities every year. Please contact us for a FREE survey and quotation.</a:t>
            </a:r>
          </a:p>
          <a:p>
            <a:pPr algn="just"/>
            <a:r>
              <a:rPr lang="en-GB" sz="1100" b="1" dirty="0">
                <a:solidFill>
                  <a:srgbClr val="99CC00"/>
                </a:solidFill>
              </a:rPr>
              <a:t>Ceiling Track Hoists</a:t>
            </a:r>
          </a:p>
          <a:p>
            <a:pPr algn="just"/>
            <a:r>
              <a:rPr lang="en-GB" sz="1100" dirty="0"/>
              <a:t>AGA have several trained engineers who can install all types of ceiling track systems including specialist XY overhead hoists</a:t>
            </a:r>
            <a:r>
              <a:rPr lang="en-GB" sz="1100" dirty="0" smtClean="0"/>
              <a:t>.</a:t>
            </a:r>
            <a:endParaRPr lang="en-GB" sz="1100" dirty="0"/>
          </a:p>
        </p:txBody>
      </p:sp>
      <p:pic>
        <p:nvPicPr>
          <p:cNvPr id="3" name="Picture 2"/>
          <p:cNvPicPr>
            <a:picLocks noChangeAspect="1"/>
          </p:cNvPicPr>
          <p:nvPr/>
        </p:nvPicPr>
        <p:blipFill>
          <a:blip r:embed="rId9"/>
          <a:stretch>
            <a:fillRect/>
          </a:stretch>
        </p:blipFill>
        <p:spPr>
          <a:xfrm>
            <a:off x="315082" y="6516466"/>
            <a:ext cx="1175447" cy="275390"/>
          </a:xfrm>
          <a:prstGeom prst="rect">
            <a:avLst/>
          </a:prstGeom>
        </p:spPr>
      </p:pic>
      <p:pic>
        <p:nvPicPr>
          <p:cNvPr id="7" name="Picture 6"/>
          <p:cNvPicPr>
            <a:picLocks noChangeAspect="1"/>
          </p:cNvPicPr>
          <p:nvPr/>
        </p:nvPicPr>
        <p:blipFill>
          <a:blip r:embed="rId10"/>
          <a:stretch>
            <a:fillRect/>
          </a:stretch>
        </p:blipFill>
        <p:spPr>
          <a:xfrm>
            <a:off x="1088573" y="5234375"/>
            <a:ext cx="356836" cy="445927"/>
          </a:xfrm>
          <a:prstGeom prst="rect">
            <a:avLst/>
          </a:prstGeom>
        </p:spPr>
      </p:pic>
      <p:pic>
        <p:nvPicPr>
          <p:cNvPr id="8" name="Picture 7"/>
          <p:cNvPicPr>
            <a:picLocks noChangeAspect="1"/>
          </p:cNvPicPr>
          <p:nvPr/>
        </p:nvPicPr>
        <p:blipFill>
          <a:blip r:embed="rId11"/>
          <a:stretch>
            <a:fillRect/>
          </a:stretch>
        </p:blipFill>
        <p:spPr>
          <a:xfrm>
            <a:off x="315082" y="5706380"/>
            <a:ext cx="683310" cy="416819"/>
          </a:xfrm>
          <a:prstGeom prst="rect">
            <a:avLst/>
          </a:prstGeom>
        </p:spPr>
      </p:pic>
      <p:pic>
        <p:nvPicPr>
          <p:cNvPr id="9" name="Picture 8"/>
          <p:cNvPicPr>
            <a:picLocks noChangeAspect="1"/>
          </p:cNvPicPr>
          <p:nvPr/>
        </p:nvPicPr>
        <p:blipFill>
          <a:blip r:embed="rId12"/>
          <a:stretch>
            <a:fillRect/>
          </a:stretch>
        </p:blipFill>
        <p:spPr>
          <a:xfrm>
            <a:off x="315082" y="6154500"/>
            <a:ext cx="1102217" cy="330665"/>
          </a:xfrm>
          <a:prstGeom prst="rect">
            <a:avLst/>
          </a:prstGeom>
        </p:spPr>
      </p:pic>
      <p:pic>
        <p:nvPicPr>
          <p:cNvPr id="6" name="Picture 5"/>
          <p:cNvPicPr>
            <a:picLocks noChangeAspect="1"/>
          </p:cNvPicPr>
          <p:nvPr/>
        </p:nvPicPr>
        <p:blipFill>
          <a:blip r:embed="rId13"/>
          <a:stretch>
            <a:fillRect/>
          </a:stretch>
        </p:blipFill>
        <p:spPr>
          <a:xfrm rot="16200000">
            <a:off x="925472" y="5980516"/>
            <a:ext cx="754352" cy="235735"/>
          </a:xfrm>
          <a:prstGeom prst="rect">
            <a:avLst/>
          </a:prstGeom>
        </p:spPr>
      </p:pic>
      <p:pic>
        <p:nvPicPr>
          <p:cNvPr id="10" name="Picture 9"/>
          <p:cNvPicPr>
            <a:picLocks noChangeAspect="1"/>
          </p:cNvPicPr>
          <p:nvPr/>
        </p:nvPicPr>
        <p:blipFill>
          <a:blip r:embed="rId14"/>
          <a:stretch>
            <a:fillRect/>
          </a:stretch>
        </p:blipFill>
        <p:spPr>
          <a:xfrm>
            <a:off x="8720193" y="80206"/>
            <a:ext cx="1453282" cy="874712"/>
          </a:xfrm>
          <a:prstGeom prst="rect">
            <a:avLst/>
          </a:prstGeom>
        </p:spPr>
      </p:pic>
    </p:spTree>
    <p:extLst>
      <p:ext uri="{BB962C8B-B14F-4D97-AF65-F5344CB8AC3E}">
        <p14:creationId xmlns:p14="http://schemas.microsoft.com/office/powerpoint/2010/main" val="733416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397" y="2793691"/>
            <a:ext cx="3183000" cy="1760091"/>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2032" y="519230"/>
            <a:ext cx="3188690" cy="2195848"/>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33193" y="563834"/>
            <a:ext cx="1801368" cy="2624328"/>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92407" y="4161468"/>
            <a:ext cx="2114693" cy="2696532"/>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4209" y="4553782"/>
            <a:ext cx="3038552" cy="2221606"/>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605" y="414148"/>
            <a:ext cx="2124680" cy="2038965"/>
          </a:xfrm>
          <a:prstGeom prst="rect">
            <a:avLst/>
          </a:prstGeom>
        </p:spPr>
      </p:pic>
      <p:pic>
        <p:nvPicPr>
          <p:cNvPr id="4" name="Picture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53124" y="4579013"/>
            <a:ext cx="2987899" cy="1984500"/>
          </a:xfrm>
          <a:prstGeom prst="rect">
            <a:avLst/>
          </a:prstGeom>
        </p:spPr>
      </p:pic>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284290" y="2970277"/>
            <a:ext cx="1650201" cy="2382382"/>
          </a:xfrm>
          <a:prstGeom prst="rect">
            <a:avLst/>
          </a:prstGeom>
        </p:spPr>
      </p:pic>
      <p:pic>
        <p:nvPicPr>
          <p:cNvPr id="6" name="Picture 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92407" y="909034"/>
            <a:ext cx="1739196" cy="1718466"/>
          </a:xfrm>
          <a:prstGeom prst="rect">
            <a:avLst/>
          </a:prstGeom>
        </p:spPr>
      </p:pic>
      <p:pic>
        <p:nvPicPr>
          <p:cNvPr id="5" name="Picture 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246252" y="3188162"/>
            <a:ext cx="1662763" cy="2503181"/>
          </a:xfrm>
          <a:prstGeom prst="rect">
            <a:avLst/>
          </a:prstGeom>
        </p:spPr>
      </p:pic>
      <p:cxnSp>
        <p:nvCxnSpPr>
          <p:cNvPr id="13" name="Straight Connector 12"/>
          <p:cNvCxnSpPr/>
          <p:nvPr/>
        </p:nvCxnSpPr>
        <p:spPr>
          <a:xfrm>
            <a:off x="3992451" y="0"/>
            <a:ext cx="0" cy="685800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8008512" y="-15027"/>
            <a:ext cx="0" cy="685800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154285" y="689789"/>
            <a:ext cx="1838166" cy="2739211"/>
          </a:xfrm>
          <a:prstGeom prst="rect">
            <a:avLst/>
          </a:prstGeom>
          <a:noFill/>
        </p:spPr>
        <p:txBody>
          <a:bodyPr wrap="square" rtlCol="0">
            <a:spAutoFit/>
          </a:bodyPr>
          <a:lstStyle/>
          <a:p>
            <a:r>
              <a:rPr lang="en-GB" sz="1100" b="1" dirty="0" smtClean="0"/>
              <a:t>Specialist seating</a:t>
            </a:r>
          </a:p>
          <a:p>
            <a:r>
              <a:rPr lang="en-GB" sz="1100" dirty="0" smtClean="0"/>
              <a:t>From standard and made to measure rise and recliners to specialist seating with in built pressure care and support</a:t>
            </a:r>
          </a:p>
          <a:p>
            <a:r>
              <a:rPr lang="en-GB" sz="1100" b="1" dirty="0" smtClean="0"/>
              <a:t>Profiling beds</a:t>
            </a:r>
          </a:p>
          <a:p>
            <a:r>
              <a:rPr lang="en-GB" sz="1100" dirty="0" smtClean="0"/>
              <a:t>Top quality four section rise and fall profiling beds</a:t>
            </a:r>
          </a:p>
          <a:p>
            <a:r>
              <a:rPr lang="en-GB" sz="1100" b="1" dirty="0" smtClean="0"/>
              <a:t>Pressure Care</a:t>
            </a:r>
          </a:p>
          <a:p>
            <a:r>
              <a:rPr lang="en-GB" sz="1100" dirty="0" smtClean="0"/>
              <a:t>From the standard </a:t>
            </a:r>
            <a:r>
              <a:rPr lang="en-GB" sz="1100" dirty="0" err="1" smtClean="0"/>
              <a:t>Propad</a:t>
            </a:r>
            <a:r>
              <a:rPr lang="en-GB" sz="1100" dirty="0" smtClean="0"/>
              <a:t> cushion range through to low, medium and high risk professional mattresses</a:t>
            </a:r>
          </a:p>
          <a:p>
            <a:endParaRPr lang="en-GB" dirty="0"/>
          </a:p>
        </p:txBody>
      </p:sp>
      <p:sp>
        <p:nvSpPr>
          <p:cNvPr id="16" name="TextBox 15"/>
          <p:cNvSpPr txBox="1"/>
          <p:nvPr/>
        </p:nvSpPr>
        <p:spPr>
          <a:xfrm>
            <a:off x="8146831" y="2654649"/>
            <a:ext cx="2137459" cy="1785104"/>
          </a:xfrm>
          <a:prstGeom prst="rect">
            <a:avLst/>
          </a:prstGeom>
          <a:noFill/>
        </p:spPr>
        <p:txBody>
          <a:bodyPr wrap="square" rtlCol="0">
            <a:spAutoFit/>
          </a:bodyPr>
          <a:lstStyle/>
          <a:p>
            <a:r>
              <a:rPr lang="en-GB" sz="1100" b="1" dirty="0" smtClean="0"/>
              <a:t>Bathroom aids</a:t>
            </a:r>
          </a:p>
          <a:p>
            <a:r>
              <a:rPr lang="en-GB" sz="1100" dirty="0" smtClean="0"/>
              <a:t>Everything from the very basic bath boards  and toilet seat raisers</a:t>
            </a:r>
          </a:p>
          <a:p>
            <a:r>
              <a:rPr lang="en-GB" sz="1100" b="1" dirty="0" smtClean="0"/>
              <a:t>Commodes</a:t>
            </a:r>
          </a:p>
          <a:p>
            <a:r>
              <a:rPr lang="en-GB" sz="1100" dirty="0" smtClean="0"/>
              <a:t>A full range of static and wheeled commodes</a:t>
            </a:r>
          </a:p>
          <a:p>
            <a:r>
              <a:rPr lang="en-GB" sz="1100" b="1" dirty="0" smtClean="0"/>
              <a:t>Ceiling hoists</a:t>
            </a:r>
          </a:p>
          <a:p>
            <a:r>
              <a:rPr lang="en-GB" sz="1100" dirty="0" smtClean="0"/>
              <a:t>The very latest technology fully installed and tested</a:t>
            </a:r>
          </a:p>
        </p:txBody>
      </p:sp>
      <p:sp>
        <p:nvSpPr>
          <p:cNvPr id="17" name="TextBox 16"/>
          <p:cNvSpPr txBox="1"/>
          <p:nvPr/>
        </p:nvSpPr>
        <p:spPr>
          <a:xfrm>
            <a:off x="10307100" y="5331924"/>
            <a:ext cx="1817523" cy="1277273"/>
          </a:xfrm>
          <a:prstGeom prst="rect">
            <a:avLst/>
          </a:prstGeom>
          <a:noFill/>
        </p:spPr>
        <p:txBody>
          <a:bodyPr wrap="square" rtlCol="0">
            <a:spAutoFit/>
          </a:bodyPr>
          <a:lstStyle/>
          <a:p>
            <a:r>
              <a:rPr lang="en-GB" sz="1100" b="1" dirty="0" smtClean="0"/>
              <a:t>Mobile hoists</a:t>
            </a:r>
          </a:p>
          <a:p>
            <a:r>
              <a:rPr lang="en-GB" sz="1100" dirty="0" smtClean="0"/>
              <a:t>From the standard hydraulic hoists through to top of the range electric versions</a:t>
            </a:r>
          </a:p>
          <a:p>
            <a:r>
              <a:rPr lang="en-GB" sz="1100" b="1" dirty="0" smtClean="0"/>
              <a:t>Electric stand aids</a:t>
            </a:r>
          </a:p>
          <a:p>
            <a:r>
              <a:rPr lang="en-GB" sz="1100" dirty="0" smtClean="0"/>
              <a:t>New modern electric stand aids</a:t>
            </a:r>
            <a:endParaRPr lang="en-GB" sz="1100" dirty="0"/>
          </a:p>
        </p:txBody>
      </p:sp>
      <p:sp>
        <p:nvSpPr>
          <p:cNvPr id="18" name="TextBox 17"/>
          <p:cNvSpPr txBox="1"/>
          <p:nvPr/>
        </p:nvSpPr>
        <p:spPr>
          <a:xfrm>
            <a:off x="4047895" y="2899859"/>
            <a:ext cx="2198355" cy="1954381"/>
          </a:xfrm>
          <a:prstGeom prst="rect">
            <a:avLst/>
          </a:prstGeom>
          <a:noFill/>
        </p:spPr>
        <p:txBody>
          <a:bodyPr wrap="square" rtlCol="0">
            <a:spAutoFit/>
          </a:bodyPr>
          <a:lstStyle/>
          <a:p>
            <a:r>
              <a:rPr lang="en-GB" sz="1100" b="1" dirty="0" smtClean="0"/>
              <a:t>Gantry systems</a:t>
            </a:r>
          </a:p>
          <a:p>
            <a:r>
              <a:rPr lang="en-GB" sz="1100" dirty="0" smtClean="0"/>
              <a:t>Professional easy to install, mobile gantry systems</a:t>
            </a:r>
          </a:p>
          <a:p>
            <a:r>
              <a:rPr lang="en-GB" sz="1100" b="1" dirty="0" smtClean="0"/>
              <a:t>Wheelchairs</a:t>
            </a:r>
          </a:p>
          <a:p>
            <a:r>
              <a:rPr lang="en-GB" sz="1100" dirty="0" smtClean="0"/>
              <a:t>From basic attendant wheelchairs through to the more complex fully adaptable chairs </a:t>
            </a:r>
          </a:p>
          <a:p>
            <a:r>
              <a:rPr lang="en-GB" sz="1100" b="1" dirty="0" smtClean="0"/>
              <a:t>Shower chairs</a:t>
            </a:r>
          </a:p>
          <a:p>
            <a:r>
              <a:rPr lang="en-GB" sz="1100" dirty="0" smtClean="0"/>
              <a:t>A full range of shower chairs from basic entry level to  manual and electric Tilt In Space</a:t>
            </a:r>
            <a:endParaRPr lang="en-GB" sz="1100" dirty="0"/>
          </a:p>
        </p:txBody>
      </p:sp>
      <p:pic>
        <p:nvPicPr>
          <p:cNvPr id="19" name="Picture 18"/>
          <p:cNvPicPr>
            <a:picLocks noChangeAspect="1"/>
          </p:cNvPicPr>
          <p:nvPr/>
        </p:nvPicPr>
        <p:blipFill>
          <a:blip r:embed="rId12"/>
          <a:stretch>
            <a:fillRect/>
          </a:stretch>
        </p:blipFill>
        <p:spPr>
          <a:xfrm>
            <a:off x="5925053" y="5714031"/>
            <a:ext cx="1763382" cy="1061357"/>
          </a:xfrm>
          <a:prstGeom prst="rect">
            <a:avLst/>
          </a:prstGeom>
        </p:spPr>
      </p:pic>
      <p:pic>
        <p:nvPicPr>
          <p:cNvPr id="1026"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29539" y="1382891"/>
            <a:ext cx="1724210" cy="17242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Box 19"/>
          <p:cNvSpPr txBox="1"/>
          <p:nvPr/>
        </p:nvSpPr>
        <p:spPr>
          <a:xfrm>
            <a:off x="1845188" y="31199"/>
            <a:ext cx="8496543" cy="461665"/>
          </a:xfrm>
          <a:prstGeom prst="rect">
            <a:avLst/>
          </a:prstGeom>
          <a:noFill/>
        </p:spPr>
        <p:txBody>
          <a:bodyPr wrap="square" rtlCol="0">
            <a:spAutoFit/>
          </a:bodyPr>
          <a:lstStyle/>
          <a:p>
            <a:r>
              <a:rPr lang="en-GB" sz="2400" b="1" dirty="0" smtClean="0">
                <a:solidFill>
                  <a:srgbClr val="99CC00"/>
                </a:solidFill>
              </a:rPr>
              <a:t>AGA Mobility Systems – </a:t>
            </a:r>
            <a:r>
              <a:rPr lang="en-GB" sz="2400" b="1" i="1" dirty="0" smtClean="0">
                <a:solidFill>
                  <a:srgbClr val="99CC00"/>
                </a:solidFill>
              </a:rPr>
              <a:t>For ALL your specialist equipment needs</a:t>
            </a:r>
            <a:endParaRPr lang="en-GB" sz="2400" b="1" i="1" dirty="0">
              <a:solidFill>
                <a:srgbClr val="99CC00"/>
              </a:solidFill>
            </a:endParaRPr>
          </a:p>
        </p:txBody>
      </p:sp>
    </p:spTree>
    <p:extLst>
      <p:ext uri="{BB962C8B-B14F-4D97-AF65-F5344CB8AC3E}">
        <p14:creationId xmlns:p14="http://schemas.microsoft.com/office/powerpoint/2010/main" val="7730545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TotalTime>
  <Words>392</Words>
  <Application>Microsoft Office PowerPoint</Application>
  <PresentationFormat>Widescreen</PresentationFormat>
  <Paragraphs>51</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hawes</dc:creator>
  <cp:lastModifiedBy>Lee Thrower</cp:lastModifiedBy>
  <cp:revision>26</cp:revision>
  <dcterms:created xsi:type="dcterms:W3CDTF">2014-05-07T11:25:53Z</dcterms:created>
  <dcterms:modified xsi:type="dcterms:W3CDTF">2014-05-13T11:42:56Z</dcterms:modified>
</cp:coreProperties>
</file>